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sldIdLst>
    <p:sldId id="260" r:id="rId4"/>
    <p:sldId id="265" r:id="rId5"/>
    <p:sldId id="266" r:id="rId6"/>
    <p:sldId id="267" r:id="rId7"/>
    <p:sldId id="315" r:id="rId8"/>
    <p:sldId id="311" r:id="rId9"/>
    <p:sldId id="313" r:id="rId10"/>
    <p:sldId id="317" r:id="rId11"/>
    <p:sldId id="310" r:id="rId12"/>
    <p:sldId id="316" r:id="rId13"/>
    <p:sldId id="30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BA9"/>
    <a:srgbClr val="38ACD8"/>
    <a:srgbClr val="3A93D8"/>
    <a:srgbClr val="A8D5F3"/>
    <a:srgbClr val="C4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34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7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1C8C-A545-4627-9B2C-DBBF67C2CABA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3E25-BDEC-4652-8574-9FB23072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9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5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9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3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3E25-BDEC-4652-8574-9FB2307245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791200"/>
            <a:ext cx="213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867400"/>
            <a:ext cx="2187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8D5F3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49" r:id="rId3"/>
    <p:sldLayoutId id="2147483655" r:id="rId4"/>
    <p:sldLayoutId id="2147483656" r:id="rId5"/>
    <p:sldLayoutId id="2147483661" r:id="rId6"/>
    <p:sldLayoutId id="2147483662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1C5BA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1C5BA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C5BA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C5BA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C5BA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1C5BA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89998" y="3278749"/>
            <a:ext cx="52809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Lesson 1: Information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Security Part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96CDC-CE54-FD6E-5ED0-7D7F5087EA00}"/>
              </a:ext>
            </a:extLst>
          </p:cNvPr>
          <p:cNvSpPr txBox="1"/>
          <p:nvPr/>
        </p:nvSpPr>
        <p:spPr>
          <a:xfrm>
            <a:off x="1975104" y="900422"/>
            <a:ext cx="5340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SMARTMET Training</a:t>
            </a:r>
            <a:endParaRPr lang="en-AU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C8B5B-9030-B0DB-AD84-E8C7C214A7AC}"/>
              </a:ext>
            </a:extLst>
          </p:cNvPr>
          <p:cNvSpPr txBox="1"/>
          <p:nvPr/>
        </p:nvSpPr>
        <p:spPr>
          <a:xfrm>
            <a:off x="1816608" y="1901204"/>
            <a:ext cx="520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Module 7 : IT Competency</a:t>
            </a:r>
            <a:endParaRPr lang="en-AU" sz="3600" b="1" dirty="0"/>
          </a:p>
        </p:txBody>
      </p:sp>
      <p:pic>
        <p:nvPicPr>
          <p:cNvPr id="5" name="Picture 4" descr="A person in a red shirt&#10;&#10;Description automatically generated">
            <a:extLst>
              <a:ext uri="{FF2B5EF4-FFF2-40B4-BE49-F238E27FC236}">
                <a16:creationId xmlns:a16="http://schemas.microsoft.com/office/drawing/2014/main" id="{C5941005-29CD-AB0D-DA42-69DDFFEA5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146874"/>
            <a:ext cx="1524000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4156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Security Controls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395" y="1105665"/>
            <a:ext cx="66321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Security control types – security base on desired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Preventative – intend to stop security issue before it occurs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Detective – identify security event already occurred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Corrective – remediate security issue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Deterrent – prevent  an attack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Physical – security controls on the physical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Compensating – mitigate the risk associated with exceptions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157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6773" y="177982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0957" y="1156465"/>
            <a:ext cx="66321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Information/cybersecurity professionals are responsible for ensuring the security primitives of CIA is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Data must be protected in transit, at rest, and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Data breaches have significant and diverse impacts on </a:t>
            </a:r>
            <a:r>
              <a:rPr lang="en-US" sz="2000" dirty="0" err="1">
                <a:solidFill>
                  <a:srgbClr val="002060"/>
                </a:solidFill>
              </a:rPr>
              <a:t>organisations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Security controls may be categorized based on their mechanism of action and intent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Best approach is to perform a risk analysis and then have multiple and overlapping controls or layers in place to address the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Reference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CIS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ISO 27000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Sybex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Comptia</a:t>
            </a:r>
            <a:r>
              <a:rPr lang="en-US" sz="2000" dirty="0">
                <a:solidFill>
                  <a:srgbClr val="002060"/>
                </a:solidFill>
              </a:rPr>
              <a:t> Security+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Free Security Technology illustration and picture">
            <a:extLst>
              <a:ext uri="{FF2B5EF4-FFF2-40B4-BE49-F238E27FC236}">
                <a16:creationId xmlns:a16="http://schemas.microsoft.com/office/drawing/2014/main" id="{B7E2ADE3-8083-FFA6-AB13-2394F3D5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57" y="5041502"/>
            <a:ext cx="389641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9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469" y="182437"/>
            <a:ext cx="1927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957" y="1397765"/>
            <a:ext cx="66321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Todays information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What are the Security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Data breaches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Risk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Security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Data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36D6B-8B9E-EE66-68F8-685485D42326}"/>
              </a:ext>
            </a:extLst>
          </p:cNvPr>
          <p:cNvSpPr txBox="1"/>
          <p:nvPr/>
        </p:nvSpPr>
        <p:spPr>
          <a:xfrm>
            <a:off x="6955448" y="6109975"/>
            <a:ext cx="1479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by </a:t>
            </a:r>
            <a:r>
              <a:rPr lang="en-US" sz="800" dirty="0" err="1">
                <a:solidFill>
                  <a:schemeClr val="bg1"/>
                </a:solidFill>
              </a:rPr>
              <a:t>kjpargeter</a:t>
            </a:r>
            <a:r>
              <a:rPr lang="en-US" sz="800" dirty="0">
                <a:solidFill>
                  <a:schemeClr val="bg1"/>
                </a:solidFill>
              </a:rPr>
              <a:t> on </a:t>
            </a:r>
            <a:r>
              <a:rPr lang="en-US" sz="800" dirty="0" err="1">
                <a:solidFill>
                  <a:schemeClr val="bg1"/>
                </a:solidFill>
              </a:rPr>
              <a:t>Freepik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671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Todays Information Security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8795" y="1134693"/>
            <a:ext cx="66321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Information Security – keeping information assets protected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Increased ICT Landscape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Proliferation of user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BYOD, CYOD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Cloud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AI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Risk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Increased threat vectors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Increased threat 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IT Security professionals upskilling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Staying ahead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FA3F821D-C3D0-C151-F2A4-C754F94EE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2721301"/>
            <a:ext cx="3676650" cy="267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64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4541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Security Primitives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395" y="1105665"/>
            <a:ext cx="66321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3 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Confidentiality – keeping things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Integrity – quality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Availability – having access when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CIA Triad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One security model, there are many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McCumber</a:t>
            </a:r>
            <a:r>
              <a:rPr lang="en-US" sz="2400" dirty="0">
                <a:solidFill>
                  <a:srgbClr val="002060"/>
                </a:solidFill>
              </a:rPr>
              <a:t> Cube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Cybersecurity Mature Model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F17D4-F2E9-45DE-7533-23A8CBAEE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81" t="9199" r="27172"/>
          <a:stretch/>
        </p:blipFill>
        <p:spPr>
          <a:xfrm>
            <a:off x="2702376" y="4262262"/>
            <a:ext cx="2521134" cy="230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416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4541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Security Primitives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395" y="1105665"/>
            <a:ext cx="66321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DAD Triad – comparative model to 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3 threats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Disclosure – unauthorized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Data loss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Data exfiltration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Alteration – unauthorized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Denial – </a:t>
            </a:r>
            <a:r>
              <a:rPr lang="en-US" sz="2400" dirty="0" err="1">
                <a:solidFill>
                  <a:srgbClr val="002060"/>
                </a:solidFill>
              </a:rPr>
              <a:t>authorsied</a:t>
            </a:r>
            <a:r>
              <a:rPr lang="en-US" sz="2400" dirty="0">
                <a:solidFill>
                  <a:srgbClr val="002060"/>
                </a:solidFill>
              </a:rPr>
              <a:t> users unable to access systems/information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Denial of service (DDOS)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Linkages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AF8EE-E8DF-84CE-A681-6512E8FB0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49" r="61259" b="7169"/>
          <a:stretch/>
        </p:blipFill>
        <p:spPr>
          <a:xfrm>
            <a:off x="1504332" y="4916433"/>
            <a:ext cx="3064827" cy="167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AEE23E-4A93-A0FB-CFA3-384167361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84" t="11286" r="1499" b="5429"/>
          <a:stretch/>
        </p:blipFill>
        <p:spPr>
          <a:xfrm>
            <a:off x="6839749" y="567157"/>
            <a:ext cx="2014141" cy="177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57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3022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Data Breach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395" y="1105665"/>
            <a:ext cx="66321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Security Incidents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CIA compromised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Can be at least one, two or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Perpetuated by threat 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3 states of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transmitted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processed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Impact of breaches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what is the impact?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big is the impact?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wide it reaches?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pic>
        <p:nvPicPr>
          <p:cNvPr id="5" name="Picture 4" descr="A computer with a shield and password&#10;&#10;Description automatically generated">
            <a:extLst>
              <a:ext uri="{FF2B5EF4-FFF2-40B4-BE49-F238E27FC236}">
                <a16:creationId xmlns:a16="http://schemas.microsoft.com/office/drawing/2014/main" id="{648DDA5F-E2AD-CF89-9D3F-6DDD85230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210" y="182437"/>
            <a:ext cx="2522189" cy="2522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739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3175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Risk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395" y="1105665"/>
            <a:ext cx="66321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To protect we need to </a:t>
            </a:r>
            <a:r>
              <a:rPr lang="en-US" sz="2400" dirty="0" err="1">
                <a:solidFill>
                  <a:srgbClr val="002060"/>
                </a:solidFill>
              </a:rPr>
              <a:t>analyse</a:t>
            </a:r>
            <a:r>
              <a:rPr lang="en-US" sz="2400" dirty="0">
                <a:solidFill>
                  <a:srgbClr val="002060"/>
                </a:solidFill>
              </a:rPr>
              <a:t> the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What is our desired security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Risk 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Financial – monetary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Reputational – </a:t>
            </a:r>
            <a:r>
              <a:rPr lang="en-US" sz="2400" dirty="0" err="1">
                <a:solidFill>
                  <a:srgbClr val="002060"/>
                </a:solidFill>
              </a:rPr>
              <a:t>organisations</a:t>
            </a:r>
            <a:r>
              <a:rPr lang="en-US" sz="2400" dirty="0">
                <a:solidFill>
                  <a:srgbClr val="002060"/>
                </a:solidFill>
              </a:rPr>
              <a:t> image and public perception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Strategic – achieving </a:t>
            </a:r>
            <a:r>
              <a:rPr lang="en-US" sz="2400" dirty="0" err="1">
                <a:solidFill>
                  <a:srgbClr val="002060"/>
                </a:solidFill>
              </a:rPr>
              <a:t>organisational</a:t>
            </a:r>
            <a:r>
              <a:rPr lang="en-US" sz="2400" dirty="0">
                <a:solidFill>
                  <a:srgbClr val="002060"/>
                </a:solidFill>
              </a:rPr>
              <a:t> goals and 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Operational – day-to-day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Compliance – legal and regulatory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pic>
        <p:nvPicPr>
          <p:cNvPr id="2050" name="Picture 2" descr="Free Risk Risk Management vector and picture">
            <a:extLst>
              <a:ext uri="{FF2B5EF4-FFF2-40B4-BE49-F238E27FC236}">
                <a16:creationId xmlns:a16="http://schemas.microsoft.com/office/drawing/2014/main" id="{9E387835-CF10-73D5-4D08-6F47D961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59" y="400050"/>
            <a:ext cx="1973580" cy="197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4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38550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Data Protection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395" y="1105665"/>
            <a:ext cx="66321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Organisational</a:t>
            </a:r>
            <a:r>
              <a:rPr lang="en-US" sz="2000" dirty="0">
                <a:solidFill>
                  <a:srgbClr val="002060"/>
                </a:solidFill>
              </a:rPr>
              <a:t> and customer data entrusted to us to protect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Data protection techniques – consider the 3 states where data exists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Data Encryption – uses mathematical algorithms on data in transit and on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Data Loss prevention – enforce information policies to prevent data loss and theft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Host-based – e.g. use of clients and agents on hosts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Network-based – monitors network traffic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Data Minimization – reduce amount of information maintained on a regular basis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Methods used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Destroy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De-identification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Data Obfuscation e.g. hashing, tokenization, masking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526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569" y="182437"/>
            <a:ext cx="4156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Security Controls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3395" y="1105665"/>
            <a:ext cx="66321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Determine the type of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Cost benefit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Is it worth it? Does the impact of the breach outweigh the cost of the control?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Alternatives?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Security control categories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Technical – digital enforcement e.g. firewall, access control lists (ACLs)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Operational – processes to manage technology e.g. monitoring access, logs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Managerial – procedures focused on risk management e.g. annual risk assessments, change management</a:t>
            </a:r>
          </a:p>
          <a:p>
            <a:pPr lvl="1"/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E6BD8-C06F-2437-6B4D-4DB4F5B7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090" y="182437"/>
            <a:ext cx="2211439" cy="44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9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D97BD9AA99141AC3AF8F199237DB4" ma:contentTypeVersion="16" ma:contentTypeDescription="Create a new document." ma:contentTypeScope="" ma:versionID="23ab95e1e72203ba620436849fdb73b0">
  <xsd:schema xmlns:xsd="http://www.w3.org/2001/XMLSchema" xmlns:xs="http://www.w3.org/2001/XMLSchema" xmlns:p="http://schemas.microsoft.com/office/2006/metadata/properties" xmlns:ns2="e984c52a-6604-40ca-a09d-dc66b281aead" xmlns:ns3="707b8c38-69b0-47fc-8616-9e342031baaf" targetNamespace="http://schemas.microsoft.com/office/2006/metadata/properties" ma:root="true" ma:fieldsID="111229285d3f69f3aef55c34cb285815" ns2:_="" ns3:_="">
    <xsd:import namespace="e984c52a-6604-40ca-a09d-dc66b281aead"/>
    <xsd:import namespace="707b8c38-69b0-47fc-8616-9e342031b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c52a-6604-40ca-a09d-dc66b281a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926c1b7-6265-4b08-9951-3c22af25e6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b8c38-69b0-47fc-8616-9e342031b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93c605f-97b0-49ba-94fd-70a95b037f6a}" ma:internalName="TaxCatchAll" ma:showField="CatchAllData" ma:web="707b8c38-69b0-47fc-8616-9e342031b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88242B-CCA8-46A6-8EE0-B2D35FDD2E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FDB01-975A-4685-9D89-CA24B13CD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4c52a-6604-40ca-a09d-dc66b281aead"/>
    <ds:schemaRef ds:uri="707b8c38-69b0-47fc-8616-9e342031b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876</TotalTime>
  <Words>563</Words>
  <Application>Microsoft Office PowerPoint</Application>
  <PresentationFormat>On-screen Show (4:3)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Christian Slaven</cp:lastModifiedBy>
  <cp:revision>52</cp:revision>
  <dcterms:created xsi:type="dcterms:W3CDTF">2016-03-02T01:39:55Z</dcterms:created>
  <dcterms:modified xsi:type="dcterms:W3CDTF">2023-12-07T01:43:09Z</dcterms:modified>
</cp:coreProperties>
</file>